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1" r:id="rId4"/>
    <p:sldId id="273" r:id="rId5"/>
    <p:sldId id="277" r:id="rId6"/>
    <p:sldId id="275" r:id="rId7"/>
    <p:sldId id="276" r:id="rId8"/>
    <p:sldId id="274" r:id="rId9"/>
    <p:sldId id="278" r:id="rId10"/>
    <p:sldId id="287" r:id="rId11"/>
    <p:sldId id="288" r:id="rId12"/>
    <p:sldId id="284" r:id="rId13"/>
    <p:sldId id="282" r:id="rId14"/>
    <p:sldId id="259" r:id="rId15"/>
    <p:sldId id="290" r:id="rId16"/>
    <p:sldId id="286" r:id="rId17"/>
  </p:sldIdLst>
  <p:sldSz cx="9906000" cy="6858000" type="A4"/>
  <p:notesSz cx="6858000" cy="9144000"/>
  <p:embeddedFontLst>
    <p:embeddedFont>
      <p:font typeface="DFKai-SB" pitchFamily="65" charset="-120"/>
      <p:regular r:id="rId19"/>
    </p:embeddedFont>
    <p:embeddedFont>
      <p:font typeface="나눔고딕 ExtraBold" pitchFamily="50" charset="-127"/>
      <p:bold r:id="rId20"/>
    </p:embeddedFont>
    <p:embeddedFont>
      <p:font typeface="나눔스퀘어_ac Light" pitchFamily="50" charset="-127"/>
      <p:regular r:id="rId21"/>
    </p:embeddedFont>
    <p:embeddedFont>
      <p:font typeface="나눔스퀘어_ac ExtraBold" pitchFamily="50" charset="-127"/>
      <p:bold r:id="rId22"/>
    </p:embeddedFont>
    <p:embeddedFont>
      <p:font typeface="나눔스퀘어_ac" pitchFamily="50" charset="-127"/>
      <p:regular r:id="rId23"/>
    </p:embeddedFont>
    <p:embeddedFont>
      <p:font typeface="나눔스퀘어_ac Bold" pitchFamily="50" charset="-127"/>
      <p:bold r:id="rId24"/>
    </p:embeddedFon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>
      <p:cViewPr>
        <p:scale>
          <a:sx n="100" d="100"/>
          <a:sy n="100" d="100"/>
        </p:scale>
        <p:origin x="-1602" y="-22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2ACD8-976E-41AB-B3BC-6B92826BA791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9125-D5AC-4465-B38D-7356157E2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1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9125-D5AC-4465-B38D-7356157E2C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07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9125-D5AC-4465-B38D-7356157E2C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6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9125-D5AC-4465-B38D-7356157E2C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0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2739-69D7-4999-B2C6-48903206DA06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5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04D5-7457-43C6-876A-FD88A85F0321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4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55859-6F92-4A7D-B2D0-50C6EADE3610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7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9F47-EDFC-4C3A-9423-F2E9BA2959EC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6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6865-C9CD-407D-B807-BB610983DF5F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1798-673E-4F42-8D2D-4155A1A26032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C79B-CF70-4FF9-9CE1-75C6203582A0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3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DFB5-29D2-4255-9FC0-3A30EF8BAF47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9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4C2F1-93AC-4295-A722-8FAFB2CFA0C3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74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D3B22-C220-4160-B7DF-75595246DDD9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3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5291-BD2F-471A-9A30-8FB8F55FF744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0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CF6E-7D14-4027-89C6-DC7A3C42AD7C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A5A39-2617-46F3-9720-B39F04CFE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1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rean.visitkorea.or.kr/main/main.d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visitkorea.or.kr/main/main.d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vip\git\Laonmoa\MemberLaonmoa\src\main\webapp\resources\img\LOGO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00" y="5158353"/>
            <a:ext cx="430887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vip\Desktop\400px-Map_of_South_Korea-blank.svg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72" y="-1539552"/>
            <a:ext cx="4752528" cy="7128792"/>
          </a:xfrm>
          <a:prstGeom prst="rect">
            <a:avLst/>
          </a:prstGeom>
          <a:solidFill>
            <a:schemeClr val="accent6">
              <a:alpha val="0"/>
            </a:schemeClr>
          </a:solidFill>
        </p:spPr>
      </p:pic>
      <p:grpSp>
        <p:nvGrpSpPr>
          <p:cNvPr id="6" name="그룹 5"/>
          <p:cNvGrpSpPr/>
          <p:nvPr/>
        </p:nvGrpSpPr>
        <p:grpSpPr>
          <a:xfrm>
            <a:off x="1077596" y="1340768"/>
            <a:ext cx="2044149" cy="1632377"/>
            <a:chOff x="560512" y="1772816"/>
            <a:chExt cx="2044149" cy="1632377"/>
          </a:xfrm>
        </p:grpSpPr>
        <p:sp>
          <p:nvSpPr>
            <p:cNvPr id="4" name="TextBox 3"/>
            <p:cNvSpPr txBox="1"/>
            <p:nvPr/>
          </p:nvSpPr>
          <p:spPr>
            <a:xfrm>
              <a:off x="632520" y="2204864"/>
              <a:ext cx="18902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>
                  <a:solidFill>
                    <a:schemeClr val="accent6"/>
                  </a:solidFill>
                  <a:latin typeface="나눔스퀘어_ac" pitchFamily="50" charset="-127"/>
                  <a:ea typeface="나눔스퀘어_ac" pitchFamily="50" charset="-127"/>
                </a:rPr>
                <a:t>라온</a:t>
              </a:r>
              <a:r>
                <a:rPr lang="ko-KR" altLang="en-US" sz="3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모아</a:t>
              </a:r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 </a:t>
              </a:r>
              <a:endPara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프로젝트 </a:t>
              </a:r>
              <a:endPara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0512" y="1772816"/>
              <a:ext cx="2044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accent6"/>
                  </a:solidFill>
                  <a:latin typeface="나눔스퀘어_ac Light" pitchFamily="50" charset="-127"/>
                  <a:ea typeface="나눔스퀘어_ac Light" pitchFamily="50" charset="-127"/>
                </a:rPr>
                <a:t> </a:t>
              </a:r>
              <a:r>
                <a:rPr lang="en-US" altLang="ko-KR" sz="2400" dirty="0" smtClean="0">
                  <a:solidFill>
                    <a:schemeClr val="accent6"/>
                  </a:solidFill>
                  <a:latin typeface="나눔스퀘어_ac Light" pitchFamily="50" charset="-127"/>
                  <a:ea typeface="나눔스퀘어_ac Light" pitchFamily="50" charset="-127"/>
                </a:rPr>
                <a:t>2019</a:t>
              </a:r>
              <a:r>
                <a:rPr lang="ko-KR" altLang="en-US" sz="2400" dirty="0" smtClean="0">
                  <a:solidFill>
                    <a:schemeClr val="accent6"/>
                  </a:solidFill>
                  <a:latin typeface="나눔스퀘어_ac Light" pitchFamily="50" charset="-127"/>
                  <a:ea typeface="나눔스퀘어_ac Light" pitchFamily="50" charset="-127"/>
                </a:rPr>
                <a:t>프로젝트</a:t>
              </a:r>
              <a:endParaRPr lang="ko-KR" altLang="en-US" sz="2400" dirty="0">
                <a:solidFill>
                  <a:schemeClr val="accent6"/>
                </a:solidFill>
                <a:latin typeface="나눔스퀘어_ac Light" pitchFamily="50" charset="-127"/>
                <a:ea typeface="나눔스퀘어_ac Light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70337" y="5158353"/>
            <a:ext cx="2512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프로젝트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유민웅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신지혜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이건희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김현성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추수아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280592" y="4149080"/>
            <a:ext cx="50405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7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02737" y="260648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설계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방향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관리자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1377279" y="1072466"/>
            <a:ext cx="5121844" cy="5437008"/>
            <a:chOff x="1149956" y="856213"/>
            <a:chExt cx="4940392" cy="5681424"/>
          </a:xfrm>
        </p:grpSpPr>
        <p:sp>
          <p:nvSpPr>
            <p:cNvPr id="156" name="직사각형 155"/>
            <p:cNvSpPr/>
            <p:nvPr/>
          </p:nvSpPr>
          <p:spPr>
            <a:xfrm>
              <a:off x="4425259" y="5528399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2619584" y="5482369"/>
              <a:ext cx="1130438" cy="3946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637193" y="4092383"/>
              <a:ext cx="1130438" cy="7258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437330" y="4309297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425260" y="998996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425260" y="1429763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430607" y="2824244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425260" y="3261601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436488" y="3714593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437330" y="4673094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437330" y="5049319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675843" y="856213"/>
              <a:ext cx="1130438" cy="50609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675842" y="2641477"/>
              <a:ext cx="1130438" cy="6354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149956" y="1455726"/>
              <a:ext cx="586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관리자</a:t>
              </a:r>
              <a:endParaRPr lang="ko-KR" altLang="en-US" sz="11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15891" y="2641477"/>
              <a:ext cx="1090390" cy="627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축제관리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문화 정보 보기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태그 이용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99638" y="5528399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쪽지 관리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39270" y="2824244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추가</a:t>
              </a:r>
              <a:endParaRPr lang="ko-KR" altLang="en-US" sz="11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818571" y="3247787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수정</a:t>
              </a:r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62975" y="3716489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축제 삭</a:t>
              </a:r>
              <a:r>
                <a:rPr lang="ko-KR" altLang="en-US" sz="1100" dirty="0"/>
                <a:t>제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466611" y="4303418"/>
              <a:ext cx="1594456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공지사항 작성 및 관리 </a:t>
              </a:r>
              <a:endParaRPr lang="ko-KR" altLang="en-US" sz="11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56971" y="993116"/>
              <a:ext cx="917213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회원관리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870530" y="987235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회원 관</a:t>
              </a:r>
              <a:r>
                <a:rPr lang="ko-KR" altLang="en-US" sz="1100" dirty="0"/>
                <a:t>리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70530" y="1437556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블랙 관리</a:t>
              </a:r>
              <a:endParaRPr lang="ko-KR" altLang="en-US" sz="1100" dirty="0"/>
            </a:p>
          </p:txBody>
        </p:sp>
        <p:sp>
          <p:nvSpPr>
            <p:cNvPr id="127" name="웃는 얼굴 126"/>
            <p:cNvSpPr/>
            <p:nvPr/>
          </p:nvSpPr>
          <p:spPr>
            <a:xfrm>
              <a:off x="1208896" y="892873"/>
              <a:ext cx="489977" cy="489977"/>
            </a:xfrm>
            <a:prstGeom prst="smileyFac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/>
            <p:cNvCxnSpPr>
              <a:stCxn id="108" idx="3"/>
            </p:cNvCxnSpPr>
            <p:nvPr/>
          </p:nvCxnSpPr>
          <p:spPr>
            <a:xfrm>
              <a:off x="3806281" y="1109262"/>
              <a:ext cx="618979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4126998" y="1109262"/>
              <a:ext cx="0" cy="1231235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>
              <a:endCxn id="99" idx="1"/>
            </p:cNvCxnSpPr>
            <p:nvPr/>
          </p:nvCxnSpPr>
          <p:spPr>
            <a:xfrm>
              <a:off x="4126997" y="1560568"/>
              <a:ext cx="298263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>
              <a:stCxn id="109" idx="3"/>
            </p:cNvCxnSpPr>
            <p:nvPr/>
          </p:nvCxnSpPr>
          <p:spPr>
            <a:xfrm flipV="1">
              <a:off x="3806280" y="2958241"/>
              <a:ext cx="618979" cy="964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4115771" y="3392406"/>
              <a:ext cx="4452" cy="452991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4115770" y="3845398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126998" y="3384472"/>
              <a:ext cx="30949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767632" y="4440104"/>
              <a:ext cx="668856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4126998" y="4440103"/>
              <a:ext cx="0" cy="740022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>
              <a:endCxn id="105" idx="1"/>
            </p:cNvCxnSpPr>
            <p:nvPr/>
          </p:nvCxnSpPr>
          <p:spPr>
            <a:xfrm>
              <a:off x="4127840" y="5180124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H="1">
              <a:off x="1927965" y="1129801"/>
              <a:ext cx="747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3241062" y="1362311"/>
              <a:ext cx="0" cy="1279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3241062" y="3318683"/>
              <a:ext cx="0" cy="752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4425260" y="1813782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03921" y="1813782"/>
              <a:ext cx="906391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관리자 관리</a:t>
              </a:r>
              <a:endParaRPr lang="ko-KR" altLang="en-US" sz="1100" dirty="0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126998" y="1964272"/>
              <a:ext cx="298263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126998" y="2333467"/>
              <a:ext cx="298263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4430607" y="2202661"/>
              <a:ext cx="1653018" cy="2616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03921" y="2196780"/>
              <a:ext cx="1090390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신고 내역 관리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4112801" y="4814125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803921" y="4661333"/>
              <a:ext cx="906391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err="1" smtClean="0"/>
                <a:t>게시글</a:t>
              </a:r>
              <a:r>
                <a:rPr lang="ko-KR" altLang="en-US" sz="1100" dirty="0" smtClean="0"/>
                <a:t> 관리</a:t>
              </a:r>
              <a:endParaRPr lang="ko-KR" altLang="en-US" sz="11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781103" y="5034527"/>
              <a:ext cx="770324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댓글</a:t>
              </a:r>
              <a:r>
                <a:rPr lang="ko-KR" altLang="en-US" sz="1100" dirty="0" smtClean="0"/>
                <a:t> 관리</a:t>
              </a:r>
              <a:endParaRPr lang="ko-KR" altLang="en-US" sz="11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58162" y="4141742"/>
              <a:ext cx="1053281" cy="627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게시판관리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문화 나누기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게시판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9" name="직선 연결선 148"/>
            <p:cNvCxnSpPr/>
            <p:nvPr/>
          </p:nvCxnSpPr>
          <p:spPr>
            <a:xfrm>
              <a:off x="3754680" y="5666812"/>
              <a:ext cx="668856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4114046" y="5666811"/>
              <a:ext cx="0" cy="740022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4114887" y="6406832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4099849" y="6040834"/>
              <a:ext cx="3094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/>
            <p:cNvSpPr/>
            <p:nvPr/>
          </p:nvSpPr>
          <p:spPr>
            <a:xfrm>
              <a:off x="4425259" y="5899801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425259" y="6276027"/>
              <a:ext cx="1653018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726571" y="5543007"/>
              <a:ext cx="954322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쪽지 보내기 </a:t>
              </a:r>
              <a:endParaRPr lang="ko-KR" altLang="en-US" sz="11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734463" y="5877015"/>
              <a:ext cx="906391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쪽지 보관함</a:t>
              </a:r>
              <a:endParaRPr lang="ko-KR" altLang="en-US" sz="11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658538" y="6264267"/>
              <a:ext cx="1090390" cy="27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전체 쪽지 보기</a:t>
              </a:r>
              <a:endParaRPr lang="ko-KR" altLang="en-US" sz="11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4453561" y="3062410"/>
            <a:ext cx="3078" cy="437142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/>
          <p:cNvCxnSpPr>
            <a:stCxn id="76" idx="2"/>
          </p:cNvCxnSpPr>
          <p:nvPr/>
        </p:nvCxnSpPr>
        <p:spPr>
          <a:xfrm>
            <a:off x="7061709" y="3643501"/>
            <a:ext cx="0" cy="10096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92391" y="260648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설계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방향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사용자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15267" y="1581756"/>
            <a:ext cx="549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사용자</a:t>
            </a:r>
            <a:endParaRPr lang="ko-KR" altLang="en-US" sz="800" dirty="0"/>
          </a:p>
        </p:txBody>
      </p:sp>
      <p:sp>
        <p:nvSpPr>
          <p:cNvPr id="29" name="웃는 얼굴 28"/>
          <p:cNvSpPr/>
          <p:nvPr/>
        </p:nvSpPr>
        <p:spPr>
          <a:xfrm>
            <a:off x="3876371" y="1063171"/>
            <a:ext cx="423701" cy="391109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" name="직사각형 29"/>
          <p:cNvSpPr/>
          <p:nvPr/>
        </p:nvSpPr>
        <p:spPr>
          <a:xfrm>
            <a:off x="6305198" y="2196535"/>
            <a:ext cx="1242928" cy="181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6652028" y="21751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로그인</a:t>
            </a:r>
            <a:endParaRPr lang="ko-KR" altLang="en-US" sz="800" dirty="0"/>
          </a:p>
        </p:txBody>
      </p:sp>
      <p:sp>
        <p:nvSpPr>
          <p:cNvPr id="32" name="직사각형 31"/>
          <p:cNvSpPr/>
          <p:nvPr/>
        </p:nvSpPr>
        <p:spPr>
          <a:xfrm>
            <a:off x="3670787" y="1831496"/>
            <a:ext cx="849991" cy="351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3" name="TextBox 32"/>
          <p:cNvSpPr txBox="1"/>
          <p:nvPr/>
        </p:nvSpPr>
        <p:spPr>
          <a:xfrm>
            <a:off x="3847156" y="1898861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HOME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98531" y="2356051"/>
            <a:ext cx="849991" cy="351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TextBox 34"/>
          <p:cNvSpPr txBox="1"/>
          <p:nvPr/>
        </p:nvSpPr>
        <p:spPr>
          <a:xfrm>
            <a:off x="5270895" y="2436818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36" name="직선 연결선 35"/>
          <p:cNvCxnSpPr>
            <a:stCxn id="32" idx="2"/>
          </p:cNvCxnSpPr>
          <p:nvPr/>
        </p:nvCxnSpPr>
        <p:spPr>
          <a:xfrm>
            <a:off x="4095782" y="2182767"/>
            <a:ext cx="0" cy="4819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30" idx="1"/>
          </p:cNvCxnSpPr>
          <p:nvPr/>
        </p:nvCxnSpPr>
        <p:spPr>
          <a:xfrm flipH="1" flipV="1">
            <a:off x="6126603" y="2287323"/>
            <a:ext cx="17859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126603" y="2281345"/>
            <a:ext cx="0" cy="435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278429" y="3484854"/>
            <a:ext cx="16482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095782" y="2616532"/>
            <a:ext cx="0" cy="7157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826922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4014917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100" idx="0"/>
          </p:cNvCxnSpPr>
          <p:nvPr/>
        </p:nvCxnSpPr>
        <p:spPr>
          <a:xfrm>
            <a:off x="5478543" y="3534257"/>
            <a:ext cx="11541" cy="711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2396774" y="3534256"/>
            <a:ext cx="1" cy="8925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305198" y="2616533"/>
            <a:ext cx="1242928" cy="1815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7" name="TextBox 46"/>
          <p:cNvSpPr txBox="1"/>
          <p:nvPr/>
        </p:nvSpPr>
        <p:spPr>
          <a:xfrm>
            <a:off x="6580614" y="259516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</a:t>
            </a:r>
            <a:endParaRPr lang="ko-KR" altLang="en-US" sz="800" dirty="0"/>
          </a:p>
        </p:txBody>
      </p:sp>
      <p:sp>
        <p:nvSpPr>
          <p:cNvPr id="48" name="직사각형 47"/>
          <p:cNvSpPr/>
          <p:nvPr/>
        </p:nvSpPr>
        <p:spPr>
          <a:xfrm>
            <a:off x="408990" y="3284770"/>
            <a:ext cx="849991" cy="3512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9" name="TextBox 48"/>
          <p:cNvSpPr txBox="1"/>
          <p:nvPr/>
        </p:nvSpPr>
        <p:spPr>
          <a:xfrm>
            <a:off x="481165" y="3284425"/>
            <a:ext cx="7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우리는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회사 소개</a:t>
            </a:r>
            <a:r>
              <a:rPr lang="en-US" altLang="ko-KR" sz="800" b="1" dirty="0" smtClean="0">
                <a:solidFill>
                  <a:schemeClr val="bg1"/>
                </a:solidFill>
              </a:rPr>
              <a:t>)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4142" y="3900618"/>
            <a:ext cx="1059687" cy="181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1" name="TextBox 50"/>
          <p:cNvSpPr txBox="1"/>
          <p:nvPr/>
        </p:nvSpPr>
        <p:spPr>
          <a:xfrm>
            <a:off x="473165" y="3879255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 소개</a:t>
            </a:r>
            <a:endParaRPr lang="ko-KR" altLang="en-US" sz="800" dirty="0"/>
          </a:p>
        </p:txBody>
      </p:sp>
      <p:sp>
        <p:nvSpPr>
          <p:cNvPr id="52" name="직사각형 51"/>
          <p:cNvSpPr/>
          <p:nvPr/>
        </p:nvSpPr>
        <p:spPr>
          <a:xfrm>
            <a:off x="304142" y="4260990"/>
            <a:ext cx="1059687" cy="181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3" name="TextBox 52"/>
          <p:cNvSpPr txBox="1"/>
          <p:nvPr/>
        </p:nvSpPr>
        <p:spPr>
          <a:xfrm>
            <a:off x="559350" y="423962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조직도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209020" y="5263719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기본 제공 화면</a:t>
            </a:r>
            <a:endParaRPr lang="ko-KR" altLang="en-US" sz="8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888038" y="3279461"/>
            <a:ext cx="1059687" cy="1180573"/>
            <a:chOff x="2561525" y="2462324"/>
            <a:chExt cx="1172726" cy="1415382"/>
          </a:xfrm>
        </p:grpSpPr>
        <p:sp>
          <p:nvSpPr>
            <p:cNvPr id="56" name="직사각형 55"/>
            <p:cNvSpPr/>
            <p:nvPr/>
          </p:nvSpPr>
          <p:spPr>
            <a:xfrm>
              <a:off x="2654199" y="2462324"/>
              <a:ext cx="940661" cy="433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44283" y="2477636"/>
              <a:ext cx="967184" cy="405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bg1"/>
                  </a:solidFill>
                </a:rPr>
                <a:t>문화 정보 보기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800" b="1" dirty="0" smtClean="0">
                  <a:solidFill>
                    <a:schemeClr val="bg1"/>
                  </a:solidFill>
                </a:rPr>
                <a:t>태그 이용</a:t>
              </a:r>
              <a:r>
                <a:rPr lang="en-US" altLang="ko-KR" sz="8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561525" y="3212976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98231" y="3180705"/>
              <a:ext cx="699311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축제</a:t>
              </a:r>
              <a:r>
                <a:rPr lang="en-US" altLang="ko-KR" sz="800" dirty="0"/>
                <a:t> </a:t>
              </a:r>
              <a:r>
                <a:rPr lang="ko-KR" altLang="en-US" sz="800" dirty="0" smtClean="0"/>
                <a:t>정보</a:t>
              </a:r>
              <a:endParaRPr lang="ko-KR" altLang="en-US" sz="8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561525" y="3645024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43957" y="3619412"/>
              <a:ext cx="472239" cy="25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댓 글</a:t>
              </a:r>
              <a:endParaRPr lang="ko-KR" altLang="en-US" sz="8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446283" y="3284598"/>
            <a:ext cx="1104315" cy="1170303"/>
            <a:chOff x="4285990" y="2474640"/>
            <a:chExt cx="1222114" cy="1403069"/>
          </a:xfrm>
        </p:grpSpPr>
        <p:sp>
          <p:nvSpPr>
            <p:cNvPr id="63" name="직사각형 62"/>
            <p:cNvSpPr/>
            <p:nvPr/>
          </p:nvSpPr>
          <p:spPr>
            <a:xfrm>
              <a:off x="4335378" y="3212976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451411" y="2474640"/>
              <a:ext cx="940661" cy="980680"/>
              <a:chOff x="4451411" y="2474640"/>
              <a:chExt cx="940661" cy="980680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4451411" y="2474640"/>
                <a:ext cx="940661" cy="42113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34021" y="2557591"/>
                <a:ext cx="585775" cy="25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b="1" smtClean="0">
                    <a:solidFill>
                      <a:schemeClr val="bg1"/>
                    </a:solidFill>
                  </a:rPr>
                  <a:t>게시판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)</a:t>
                </a:r>
                <a:endParaRPr lang="ko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519025" y="3197025"/>
                <a:ext cx="812846" cy="25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/>
                  <a:t>리뷰 게시판</a:t>
                </a:r>
                <a:endParaRPr lang="ko-KR" altLang="en-US" sz="800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4335378" y="3645024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285990" y="3619415"/>
              <a:ext cx="1098459" cy="25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       자유 게시판</a:t>
              </a:r>
              <a:endParaRPr lang="ko-KR" altLang="en-US" sz="8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948699" y="3294960"/>
            <a:ext cx="1071228" cy="1136741"/>
            <a:chOff x="6146788" y="2474640"/>
            <a:chExt cx="1185498" cy="1362833"/>
          </a:xfrm>
        </p:grpSpPr>
        <p:sp>
          <p:nvSpPr>
            <p:cNvPr id="71" name="직사각형 70"/>
            <p:cNvSpPr/>
            <p:nvPr/>
          </p:nvSpPr>
          <p:spPr>
            <a:xfrm>
              <a:off x="6275592" y="2474640"/>
              <a:ext cx="940661" cy="4211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96270" y="2522696"/>
              <a:ext cx="699309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찜한</a:t>
              </a:r>
              <a:r>
                <a:rPr lang="ko-KR" altLang="en-US" sz="800" b="1" dirty="0" smtClean="0">
                  <a:solidFill>
                    <a:schemeClr val="bg1"/>
                  </a:solidFill>
                </a:rPr>
                <a:t> 축제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146788" y="3203840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46613" y="3169057"/>
              <a:ext cx="699311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찜한</a:t>
              </a:r>
              <a:r>
                <a:rPr lang="ko-KR" altLang="en-US" sz="800" dirty="0" smtClean="0"/>
                <a:t> 축제</a:t>
              </a:r>
              <a:endParaRPr lang="ko-KR" altLang="en-US" sz="800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159560" y="3613961"/>
              <a:ext cx="1172726" cy="2176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359385" y="3579178"/>
              <a:ext cx="812846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좋아요 축제</a:t>
              </a:r>
              <a:endParaRPr lang="ko-KR" altLang="en-US" sz="80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520324" y="3292232"/>
            <a:ext cx="1059687" cy="1557465"/>
            <a:chOff x="7886060" y="2474640"/>
            <a:chExt cx="1172726" cy="1867237"/>
          </a:xfrm>
        </p:grpSpPr>
        <p:sp>
          <p:nvSpPr>
            <p:cNvPr id="99" name="직사각형 98"/>
            <p:cNvSpPr/>
            <p:nvPr/>
          </p:nvSpPr>
          <p:spPr>
            <a:xfrm>
              <a:off x="7886060" y="4076538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14864" y="2474640"/>
              <a:ext cx="940661" cy="4211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9172" y="2522696"/>
              <a:ext cx="772044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마이페이지</a:t>
              </a:r>
              <a:endParaRPr lang="en-US" altLang="ko-KR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886060" y="3203840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85885" y="3169058"/>
              <a:ext cx="812846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내정보</a:t>
              </a:r>
              <a:r>
                <a:rPr lang="ko-KR" altLang="en-US" sz="800" dirty="0" smtClean="0"/>
                <a:t> 수정</a:t>
              </a:r>
              <a:endParaRPr lang="ko-KR" altLang="en-US" sz="8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886060" y="3635888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84399" y="3588240"/>
              <a:ext cx="967184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내가 쓴 </a:t>
              </a:r>
              <a:r>
                <a:rPr lang="ko-KR" altLang="en-US" sz="800" dirty="0" err="1" smtClean="0"/>
                <a:t>게시글</a:t>
              </a:r>
              <a:endParaRPr lang="ko-KR" altLang="en-US" sz="800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7886060" y="4124186"/>
              <a:ext cx="1172726" cy="217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099172" y="4083582"/>
              <a:ext cx="812846" cy="25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쪽지 보관함</a:t>
              </a:r>
              <a:endParaRPr lang="ko-KR" altLang="en-US" sz="800" dirty="0"/>
            </a:p>
          </p:txBody>
        </p:sp>
      </p:grpSp>
      <p:cxnSp>
        <p:nvCxnSpPr>
          <p:cNvPr id="82" name="직선 연결선 81"/>
          <p:cNvCxnSpPr>
            <a:endCxn id="34" idx="1"/>
          </p:cNvCxnSpPr>
          <p:nvPr/>
        </p:nvCxnSpPr>
        <p:spPr>
          <a:xfrm>
            <a:off x="4095782" y="2531686"/>
            <a:ext cx="100274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9" idx="0"/>
          </p:cNvCxnSpPr>
          <p:nvPr/>
        </p:nvCxnSpPr>
        <p:spPr>
          <a:xfrm flipV="1">
            <a:off x="833986" y="3006150"/>
            <a:ext cx="0" cy="2782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2417880" y="3006148"/>
            <a:ext cx="0" cy="27827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478542" y="2707320"/>
            <a:ext cx="0" cy="57710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833987" y="3006147"/>
            <a:ext cx="326179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6126603" y="2717105"/>
            <a:ext cx="17859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4" idx="3"/>
          </p:cNvCxnSpPr>
          <p:nvPr/>
        </p:nvCxnSpPr>
        <p:spPr>
          <a:xfrm flipV="1">
            <a:off x="5948521" y="2531686"/>
            <a:ext cx="1780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8074899" y="1130530"/>
            <a:ext cx="1560173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1.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로그인시에 추가되는 메뉴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축제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사용자가 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찜한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축제를 모아서 보여주는 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마이페이지</a:t>
            </a: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u="none" dirty="0" err="1" smtClean="0">
                <a:latin typeface="나눔스퀘어_ac" pitchFamily="50" charset="-127"/>
                <a:ea typeface="나눔스퀘어_ac" pitchFamily="50" charset="-127"/>
              </a:rPr>
              <a:t>회원가입한</a:t>
            </a:r>
            <a:r>
              <a:rPr lang="ko-KR" altLang="en-US" u="none" dirty="0" smtClean="0">
                <a:latin typeface="나눔스퀘어_ac" pitchFamily="50" charset="-127"/>
                <a:ea typeface="나눔스퀘어_ac" pitchFamily="50" charset="-127"/>
              </a:rPr>
              <a:t> 정보를 보여주며 정보를 수정 갱신할 수 있는 페이지</a:t>
            </a:r>
            <a:r>
              <a:rPr lang="en-US" altLang="ko-KR" u="none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u="none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995338" y="939478"/>
            <a:ext cx="1719296" cy="5225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4917949" y="3166852"/>
            <a:ext cx="294276" cy="271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1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258980" y="5373216"/>
            <a:ext cx="100274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258980" y="5589240"/>
            <a:ext cx="100274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9020" y="548508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로그인 시 추가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6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833320" y="26064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스퀘어_ac" pitchFamily="50" charset="-127"/>
                <a:ea typeface="나눔스퀘어_ac" pitchFamily="50" charset="-127"/>
              </a:rPr>
              <a:t>잡리스트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10088" y="4191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76650" y="157956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71951"/>
              </p:ext>
            </p:extLst>
          </p:nvPr>
        </p:nvGraphicFramePr>
        <p:xfrm>
          <a:off x="416496" y="1124744"/>
          <a:ext cx="9275439" cy="4915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371"/>
                <a:gridCol w="1370080"/>
                <a:gridCol w="1315276"/>
                <a:gridCol w="1144017"/>
                <a:gridCol w="801496"/>
                <a:gridCol w="979607"/>
                <a:gridCol w="753544"/>
                <a:gridCol w="683935"/>
                <a:gridCol w="172365"/>
                <a:gridCol w="835748"/>
              </a:tblGrid>
              <a:tr h="267686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관리자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40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문화정보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게시글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관리자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일반 회원관리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블랙리스트회원관리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문화 정보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신고 목록보기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보내기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관리자 회원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 리스트보기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 리스트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신고 상세보기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 카테고리별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 회원상세보기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신고 접수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 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 수정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신고 기각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블랙리스트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문화정보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게시글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공지사항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84052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267686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회원 관리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40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 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축제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인기순 축제보기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개인회원 찜목록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좋아요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지역 인기순 축제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축제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리스트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내정보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보내기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좋아요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비밀번호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뮤지컬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리스트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비밀번호 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전시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리스트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연극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리스트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내가 쓴 리뷰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쪽지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상세보기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  <a:tr h="1760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게시판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5" marR="6575" marT="657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38616" y="260648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데이터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베이스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(DB)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097" name="Picture 1" descr="C:\Users\vip\Downloads\laonmoa_db_exe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108472"/>
            <a:ext cx="9128893" cy="4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4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vip\git\Laonmoa\MemberLaonmoa\src\main\webapp\resources\img\LOGOFO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260648"/>
            <a:ext cx="720080" cy="2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1909770" y="305272"/>
            <a:ext cx="0" cy="253917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520" y="305272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27B04"/>
                </a:solidFill>
                <a:latin typeface="나눔스퀘어_ac Bold" pitchFamily="50" charset="-127"/>
                <a:ea typeface="나눔스퀘어_ac Bold" pitchFamily="50" charset="-127"/>
              </a:rPr>
              <a:t>라 온 </a:t>
            </a:r>
            <a:r>
              <a:rPr lang="ko-KR" altLang="en-US" sz="1400" dirty="0" smtClean="0">
                <a:latin typeface="나눔스퀘어_ac Bold" pitchFamily="50" charset="-127"/>
                <a:ea typeface="나눔스퀘어_ac Bold" pitchFamily="50" charset="-127"/>
              </a:rPr>
              <a:t>모 아</a:t>
            </a:r>
            <a:endParaRPr lang="ko-KR" altLang="en-US" sz="1400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4888" y="2636912"/>
            <a:ext cx="2364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accent6"/>
                </a:solidFill>
                <a:latin typeface="나눔스퀘어_ac" pitchFamily="50" charset="-127"/>
                <a:ea typeface="나눔스퀘어_ac" pitchFamily="50" charset="-127"/>
              </a:rPr>
              <a:t>QnA</a:t>
            </a:r>
            <a:endParaRPr lang="ko-KR" altLang="en-US" sz="8800" dirty="0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5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269810" y="260648"/>
              <a:ext cx="17251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err="1" smtClean="0">
                  <a:latin typeface="나눔스퀘어_ac" pitchFamily="50" charset="-127"/>
                  <a:ea typeface="나눔스퀘어_ac" pitchFamily="50" charset="-127"/>
                </a:rPr>
                <a:t>라온모아</a:t>
              </a:r>
              <a:r>
                <a:rPr lang="ko-KR" altLang="en-US" sz="1200" dirty="0" smtClean="0">
                  <a:latin typeface="나눔스퀘어_ac" pitchFamily="50" charset="-127"/>
                  <a:ea typeface="나눔스퀘어_ac" pitchFamily="50" charset="-127"/>
                </a:rPr>
                <a:t> 프로젝트 소개서</a:t>
              </a:r>
              <a:endParaRPr lang="ko-KR" altLang="en-US" sz="12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69586" y="26064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팀소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개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95022" y="1209233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나눔스퀘어_ac" pitchFamily="50" charset="-127"/>
                <a:ea typeface="나눔스퀘어_ac" pitchFamily="50" charset="-127"/>
              </a:rPr>
              <a:t>라온</a:t>
            </a:r>
            <a:r>
              <a:rPr lang="ko-KR" altLang="en-US" sz="3200" dirty="0" smtClean="0">
                <a:latin typeface="나눔스퀘어_ac" pitchFamily="50" charset="-127"/>
                <a:ea typeface="나눔스퀘어_ac" pitchFamily="50" charset="-127"/>
              </a:rPr>
              <a:t> 모아</a:t>
            </a:r>
            <a:endParaRPr lang="ko-KR" altLang="en-US" sz="3200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91945" y="1988840"/>
            <a:ext cx="50405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600123" y="2384884"/>
            <a:ext cx="6853965" cy="1728192"/>
            <a:chOff x="2244410" y="3115310"/>
            <a:chExt cx="4703606" cy="1185990"/>
          </a:xfrm>
        </p:grpSpPr>
        <p:pic>
          <p:nvPicPr>
            <p:cNvPr id="3075" name="Picture 3" descr="C:\Users\vip\Downloads\noun_people_2199444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62" b="37663"/>
            <a:stretch/>
          </p:blipFill>
          <p:spPr bwMode="auto">
            <a:xfrm>
              <a:off x="2864768" y="3115311"/>
              <a:ext cx="3333749" cy="118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C:\Users\vip\Downloads\noun_people_2199444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3" t="26762" r="34243" b="37663"/>
            <a:stretch/>
          </p:blipFill>
          <p:spPr bwMode="auto">
            <a:xfrm>
              <a:off x="2244410" y="3115311"/>
              <a:ext cx="944570" cy="118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vip\Downloads\noun_people_2199444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3" t="26762" r="34243" b="37663"/>
            <a:stretch/>
          </p:blipFill>
          <p:spPr bwMode="auto">
            <a:xfrm>
              <a:off x="6003446" y="3115310"/>
              <a:ext cx="944570" cy="118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2144688" y="3933056"/>
            <a:ext cx="90145" cy="845958"/>
            <a:chOff x="2144688" y="3933056"/>
            <a:chExt cx="90145" cy="845958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189761" y="3933056"/>
              <a:ext cx="0" cy="79208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2144688" y="4688869"/>
              <a:ext cx="90145" cy="901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29473" y="474663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신지혜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2800" y="580526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유민웅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61112" y="516706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김현성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531" y="435484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이건희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61939" y="482851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_ac" pitchFamily="50" charset="-127"/>
                <a:ea typeface="나눔스퀘어_ac" pitchFamily="50" charset="-127"/>
              </a:rPr>
              <a:t>추수아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31" name="직선 연결선 30"/>
          <p:cNvCxnSpPr>
            <a:endCxn id="32" idx="0"/>
          </p:cNvCxnSpPr>
          <p:nvPr/>
        </p:nvCxnSpPr>
        <p:spPr>
          <a:xfrm>
            <a:off x="3509628" y="3933056"/>
            <a:ext cx="0" cy="182713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464555" y="5760191"/>
            <a:ext cx="90145" cy="90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4933015" y="3933056"/>
            <a:ext cx="0" cy="3960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887942" y="4284027"/>
            <a:ext cx="90145" cy="90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endCxn id="38" idx="0"/>
          </p:cNvCxnSpPr>
          <p:nvPr/>
        </p:nvCxnSpPr>
        <p:spPr>
          <a:xfrm>
            <a:off x="6317940" y="3933056"/>
            <a:ext cx="0" cy="118893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72867" y="5121991"/>
            <a:ext cx="90145" cy="90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7673694" y="3933056"/>
            <a:ext cx="90145" cy="845958"/>
            <a:chOff x="2144688" y="3933056"/>
            <a:chExt cx="90145" cy="845958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2189761" y="3933056"/>
              <a:ext cx="0" cy="79208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2144688" y="4688869"/>
              <a:ext cx="90145" cy="901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6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vip\git\Laonmoa\MemberLaonmoa\src\main\webapp\resources\img\LOGO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027" y="4293096"/>
            <a:ext cx="430887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vip\Desktop\400px-Map_of_South_Korea-blank.svg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72" y="-1539552"/>
            <a:ext cx="4752528" cy="7128792"/>
          </a:xfrm>
          <a:prstGeom prst="rect">
            <a:avLst/>
          </a:prstGeom>
          <a:solidFill>
            <a:schemeClr val="accent6">
              <a:alpha val="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4010370" y="2276872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감사합니다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2880" y="5589240"/>
            <a:ext cx="2512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프로젝트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유민웅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신지혜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이건희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김현성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추수아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808984" y="3140968"/>
            <a:ext cx="50405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4922" y="1253951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itchFamily="50" charset="-127"/>
                <a:ea typeface="나눔스퀘어_ac" pitchFamily="50" charset="-127"/>
              </a:rPr>
              <a:t>목 차</a:t>
            </a:r>
            <a:endParaRPr lang="ko-KR" altLang="en-US" sz="2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243439" y="2362336"/>
            <a:ext cx="1572785" cy="1026947"/>
            <a:chOff x="2090235" y="1395751"/>
            <a:chExt cx="1572785" cy="1026947"/>
          </a:xfrm>
        </p:grpSpPr>
        <p:sp>
          <p:nvSpPr>
            <p:cNvPr id="11" name="TextBox 10"/>
            <p:cNvSpPr txBox="1"/>
            <p:nvPr/>
          </p:nvSpPr>
          <p:spPr>
            <a:xfrm>
              <a:off x="2090235" y="1395751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1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06030" y="1563208"/>
              <a:ext cx="893686" cy="360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프로젝트 개요</a:t>
              </a:r>
              <a:endParaRPr lang="ko-KR" altLang="en-US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6477" y="2022588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00" dirty="0" smtClean="0">
                  <a:latin typeface="나눔스퀘어_ac" pitchFamily="50" charset="-127"/>
                  <a:ea typeface="나눔스퀘어_ac" pitchFamily="50" charset="-127"/>
                </a:rPr>
                <a:t>프로젝트 기획 배경</a:t>
              </a:r>
              <a:endParaRPr lang="en-US" altLang="ko-KR" sz="100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endParaRPr lang="ko-KR" altLang="en-US" sz="10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2048" name="그룹 2047"/>
          <p:cNvGrpSpPr/>
          <p:nvPr/>
        </p:nvGrpSpPr>
        <p:grpSpPr>
          <a:xfrm>
            <a:off x="4236077" y="4069096"/>
            <a:ext cx="1242193" cy="1171269"/>
            <a:chOff x="6087342" y="3109891"/>
            <a:chExt cx="1242193" cy="1171269"/>
          </a:xfrm>
        </p:grpSpPr>
        <p:sp>
          <p:nvSpPr>
            <p:cNvPr id="23" name="TextBox 22"/>
            <p:cNvSpPr txBox="1"/>
            <p:nvPr/>
          </p:nvSpPr>
          <p:spPr>
            <a:xfrm>
              <a:off x="6087342" y="3109891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4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3366" y="3277606"/>
              <a:ext cx="689897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설계 </a:t>
              </a:r>
              <a:r>
                <a:rPr lang="ko-KR" altLang="en-US" sz="1400" dirty="0">
                  <a:latin typeface="나눔스퀘어_ac" pitchFamily="50" charset="-127"/>
                  <a:ea typeface="나눔스퀘어_ac" pitchFamily="50" charset="-127"/>
                </a:rPr>
                <a:t>방향</a:t>
              </a: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 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8020" y="3704079"/>
              <a:ext cx="851515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개발 도구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구현할 기능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err="1" smtClean="0">
                  <a:latin typeface="나눔스퀘어_ac" pitchFamily="50" charset="-127"/>
                  <a:ea typeface="나눔스퀘어_ac" pitchFamily="50" charset="-127"/>
                </a:rPr>
                <a:t>차별점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 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58694" y="2360402"/>
            <a:ext cx="1017637" cy="884865"/>
            <a:chOff x="2918990" y="3128888"/>
            <a:chExt cx="1017637" cy="884865"/>
          </a:xfrm>
        </p:grpSpPr>
        <p:sp>
          <p:nvSpPr>
            <p:cNvPr id="15" name="TextBox 14"/>
            <p:cNvSpPr txBox="1"/>
            <p:nvPr/>
          </p:nvSpPr>
          <p:spPr>
            <a:xfrm>
              <a:off x="2918990" y="3128888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2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86196" y="3288308"/>
              <a:ext cx="84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개</a:t>
              </a:r>
              <a:r>
                <a:rPr lang="ko-KR" altLang="en-US" sz="1400" dirty="0">
                  <a:latin typeface="나눔스퀘어_ac" pitchFamily="50" charset="-127"/>
                  <a:ea typeface="나눔스퀘어_ac" pitchFamily="50" charset="-127"/>
                </a:rPr>
                <a:t>발</a:t>
              </a: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 일정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34191" y="3759837"/>
              <a:ext cx="702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개발일정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2049" name="그룹 2048"/>
          <p:cNvGrpSpPr/>
          <p:nvPr/>
        </p:nvGrpSpPr>
        <p:grpSpPr>
          <a:xfrm>
            <a:off x="5964268" y="4069949"/>
            <a:ext cx="1562963" cy="1124923"/>
            <a:chOff x="7743526" y="3119346"/>
            <a:chExt cx="1562963" cy="1124923"/>
          </a:xfrm>
        </p:grpSpPr>
        <p:sp>
          <p:nvSpPr>
            <p:cNvPr id="27" name="TextBox 26"/>
            <p:cNvSpPr txBox="1"/>
            <p:nvPr/>
          </p:nvSpPr>
          <p:spPr>
            <a:xfrm>
              <a:off x="7743526" y="3119346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5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08423" y="3240715"/>
              <a:ext cx="845103" cy="46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기능 설계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83077" y="3667188"/>
              <a:ext cx="1223412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err="1" smtClean="0">
                  <a:latin typeface="나눔스퀘어_ac" pitchFamily="50" charset="-127"/>
                  <a:ea typeface="나눔스퀘어_ac" pitchFamily="50" charset="-127"/>
                </a:rPr>
                <a:t>잡리스트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데이터 베이스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(DB)</a:t>
              </a:r>
            </a:p>
            <a:p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424233" y="1844824"/>
            <a:ext cx="50405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4850232" y="2360402"/>
            <a:ext cx="1182888" cy="1023897"/>
            <a:chOff x="4575174" y="3095680"/>
            <a:chExt cx="1182888" cy="1023897"/>
          </a:xfrm>
        </p:grpSpPr>
        <p:sp>
          <p:nvSpPr>
            <p:cNvPr id="35" name="TextBox 34"/>
            <p:cNvSpPr txBox="1"/>
            <p:nvPr/>
          </p:nvSpPr>
          <p:spPr>
            <a:xfrm>
              <a:off x="4575174" y="3095680"/>
              <a:ext cx="534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3</a:t>
              </a:r>
              <a:endParaRPr lang="ko-KR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19190" y="3295122"/>
              <a:ext cx="774394" cy="40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err="1" smtClean="0">
                  <a:latin typeface="나눔스퀘어_ac" pitchFamily="50" charset="-127"/>
                  <a:ea typeface="나눔스퀘어_ac" pitchFamily="50" charset="-127"/>
                </a:rPr>
                <a:t>컨텐츠</a:t>
              </a:r>
              <a:r>
                <a:rPr lang="ko-KR" altLang="en-US" sz="1400" dirty="0" smtClean="0">
                  <a:latin typeface="나눔스퀘어_ac" pitchFamily="50" charset="-127"/>
                  <a:ea typeface="나눔스퀘어_ac" pitchFamily="50" charset="-127"/>
                </a:rPr>
                <a:t> 취합</a:t>
              </a:r>
              <a:endParaRPr lang="en-US" altLang="ko-KR" sz="140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06547" y="3704079"/>
              <a:ext cx="8515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참고</a:t>
              </a:r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 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사이트</a:t>
              </a:r>
              <a:endParaRPr lang="en-US" altLang="ko-KR" sz="1050" dirty="0" smtClean="0"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en-US" altLang="ko-KR" sz="1050" dirty="0" smtClean="0">
                  <a:latin typeface="나눔스퀘어_ac" pitchFamily="50" charset="-127"/>
                  <a:ea typeface="나눔스퀘어_ac" pitchFamily="50" charset="-127"/>
                </a:rPr>
                <a:t>-</a:t>
              </a:r>
              <a:r>
                <a:rPr lang="ko-KR" altLang="en-US" sz="1050" dirty="0" smtClean="0">
                  <a:latin typeface="나눔스퀘어_ac" pitchFamily="50" charset="-127"/>
                  <a:ea typeface="나눔스퀘어_ac" pitchFamily="50" charset="-127"/>
                </a:rPr>
                <a:t>참고 기능</a:t>
              </a:r>
              <a:endParaRPr lang="ko-KR" altLang="en-US" sz="1050" dirty="0"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44" name="Picture 4" descr="C:\Users\vip\Desktop\라온모아 웹프로젝트\fav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63" y="-736074"/>
            <a:ext cx="3940140" cy="39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7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5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11726" y="26064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프로젝트 개요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26013" y="2618306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한번에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볼 수는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없을까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?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17701" y="2614908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무슨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축제가 </a:t>
            </a:r>
            <a:endParaRPr lang="en-US" altLang="ko-KR" sz="1400" dirty="0" smtClean="0"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있지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?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3565" y="15567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문화 산업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9104" y="4454779"/>
            <a:ext cx="721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바쁘게 돌아가는 현대 사회에 휴식 같은 문화 생활을  즐길 수 있는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웹사이트를 만드는 것에 초점을 두었다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한번에 모아 볼 수 있어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국내의 축제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공연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전시 등을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직관적으로  설계 하려 한다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2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5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5726013" y="2618306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17701" y="2614908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69547" y="3116575"/>
            <a:ext cx="6767829" cy="3480777"/>
            <a:chOff x="1424608" y="3116575"/>
            <a:chExt cx="6767829" cy="3480777"/>
          </a:xfrm>
        </p:grpSpPr>
        <p:sp>
          <p:nvSpPr>
            <p:cNvPr id="16" name="TextBox 15"/>
            <p:cNvSpPr txBox="1"/>
            <p:nvPr/>
          </p:nvSpPr>
          <p:spPr>
            <a:xfrm rot="10800000">
              <a:off x="6084168" y="3116575"/>
              <a:ext cx="2108269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0" dirty="0" smtClean="0">
                  <a:solidFill>
                    <a:schemeClr val="bg1">
                      <a:lumMod val="85000"/>
                    </a:schemeClr>
                  </a:solidFill>
                  <a:latin typeface="DFKai-SB" pitchFamily="65" charset="-120"/>
                  <a:ea typeface="DFKai-SB" pitchFamily="65" charset="-120"/>
                </a:rPr>
                <a:t>“</a:t>
              </a:r>
              <a:endParaRPr lang="ko-KR" altLang="en-US" sz="15000" dirty="0">
                <a:solidFill>
                  <a:schemeClr val="bg1">
                    <a:lumMod val="85000"/>
                  </a:schemeClr>
                </a:solidFill>
                <a:latin typeface="DFKai-SB" pitchFamily="65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1433" y="4628743"/>
              <a:ext cx="2137197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accent6">
                      <a:lumMod val="7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즐거움을 합치다</a:t>
              </a:r>
              <a:r>
                <a:rPr lang="en-US" altLang="ko-KR" sz="2000" dirty="0" smtClean="0">
                  <a:solidFill>
                    <a:schemeClr val="accent6">
                      <a:lumMod val="7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.</a:t>
              </a:r>
              <a:endParaRPr lang="ko-KR" altLang="en-US" sz="2000" dirty="0">
                <a:solidFill>
                  <a:schemeClr val="accent6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4608" y="4196695"/>
              <a:ext cx="2108269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0" dirty="0" smtClean="0">
                  <a:solidFill>
                    <a:schemeClr val="bg1">
                      <a:lumMod val="85000"/>
                    </a:schemeClr>
                  </a:solidFill>
                  <a:latin typeface="DFKai-SB" pitchFamily="65" charset="-120"/>
                  <a:ea typeface="DFKai-SB" pitchFamily="65" charset="-120"/>
                </a:rPr>
                <a:t>“</a:t>
              </a:r>
              <a:endParaRPr lang="ko-KR" altLang="en-US" sz="15000" dirty="0">
                <a:solidFill>
                  <a:schemeClr val="bg1">
                    <a:lumMod val="85000"/>
                  </a:schemeClr>
                </a:solidFill>
                <a:latin typeface="DFKai-SB" pitchFamily="65" charset="-12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984855" y="2996952"/>
            <a:ext cx="126669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라온</a:t>
            </a:r>
            <a:endParaRPr lang="en-US" altLang="ko-KR" sz="2400" dirty="0" smtClean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즐거운</a:t>
            </a:r>
            <a:r>
              <a:rPr lang="en-US" altLang="ko-KR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”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ko-KR" altLang="en-US" sz="1050" dirty="0" err="1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순우리</a:t>
            </a:r>
            <a:r>
              <a:rPr lang="ko-KR" altLang="en-US" sz="105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말</a:t>
            </a: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94985" y="2996952"/>
            <a:ext cx="10647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모아</a:t>
            </a:r>
            <a:endParaRPr lang="en-US" altLang="ko-KR" sz="2400" dirty="0" smtClean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‘</a:t>
            </a:r>
            <a:r>
              <a:rPr lang="ko-KR" altLang="en-US" sz="1050" dirty="0" smtClean="0">
                <a:solidFill>
                  <a:schemeClr val="bg1"/>
                </a:solidFill>
              </a:rPr>
              <a:t>한데 합치다</a:t>
            </a:r>
            <a:r>
              <a:rPr lang="en-US" altLang="ko-KR" sz="1050" dirty="0" smtClean="0">
                <a:solidFill>
                  <a:schemeClr val="bg1"/>
                </a:solidFill>
              </a:rPr>
              <a:t>.”</a:t>
            </a:r>
            <a:r>
              <a:rPr lang="en-US" altLang="ko-KR" sz="1050" dirty="0"/>
              <a:t> 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23721" y="153239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라온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모아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?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11726" y="26064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프로젝트 개요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1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798065" y="26064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계발일정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1289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2050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82811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13572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44333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75094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05855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6616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67377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8138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28899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59660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4440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75201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05962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36723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67484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98245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90528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59767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966967" y="4453679"/>
            <a:ext cx="7253560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26914" y="4453679"/>
            <a:ext cx="5071151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57983" y="2436738"/>
            <a:ext cx="1025711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JOB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0552" y="2806459"/>
            <a:ext cx="1263144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JOB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리스트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66967" y="4829775"/>
            <a:ext cx="7253559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3803" y="4069287"/>
            <a:ext cx="1329626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DATABASE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57469" y="5198423"/>
            <a:ext cx="7253560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459471" y="4813643"/>
            <a:ext cx="1220130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808867" y="5198423"/>
            <a:ext cx="393014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66967" y="4085031"/>
            <a:ext cx="7253560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1288" y="2067017"/>
            <a:ext cx="1025711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스토리보드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64153" y="4076735"/>
            <a:ext cx="823817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3254" y="4438783"/>
            <a:ext cx="1605048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시스템구축 및 개발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37121" y="34596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8</a:t>
            </a:r>
            <a:r>
              <a:rPr lang="ko-KR" altLang="en-US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월</a:t>
            </a:r>
            <a:endParaRPr lang="ko-KR" altLang="en-US" dirty="0">
              <a:solidFill>
                <a:schemeClr val="accent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29006" y="370770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07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16921" y="1684648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30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74980" y="1684648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31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8069953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7709104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7348254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-6987404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6626555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6265705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-5904856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5544006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-5183156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4822307" y="537647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52425" y="168464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710487" y="168464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468549" y="168464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226611" y="168464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84673" y="1688352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742735" y="1688352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58859" y="1684648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00797" y="1684648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948322" y="2432472"/>
            <a:ext cx="7253560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534423" y="2432472"/>
            <a:ext cx="1798909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948322" y="2808568"/>
            <a:ext cx="7253559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74553" y="2801120"/>
            <a:ext cx="3136475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48322" y="2063824"/>
            <a:ext cx="7253560" cy="23828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48322" y="2055528"/>
            <a:ext cx="2787668" cy="2382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18476" y="133144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r>
              <a:rPr lang="ko-KR" altLang="en-US" dirty="0" smtClean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월</a:t>
            </a:r>
            <a:endParaRPr lang="ko-KR" altLang="en-US" dirty="0">
              <a:solidFill>
                <a:schemeClr val="accent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3317" y="4822327"/>
            <a:ext cx="788278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디버깅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32590" y="5192046"/>
            <a:ext cx="935486" cy="25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발표자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90421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21182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23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257256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73280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13465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26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944226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27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174987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28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405748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29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636509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30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67268" y="3709559"/>
            <a:ext cx="382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31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5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65015" y="26064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참고 사이트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"/>
          <a:stretch/>
        </p:blipFill>
        <p:spPr bwMode="auto">
          <a:xfrm>
            <a:off x="0" y="1260242"/>
            <a:ext cx="9906000" cy="454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72479" y="955135"/>
            <a:ext cx="447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대한민국 구석구석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hlinkClick r:id="rId4"/>
              </a:rPr>
              <a:t>https://korean.visitkorea.or.kr/main/main.do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)’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5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798065" y="26064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스퀘어_ac" pitchFamily="50" charset="-127"/>
                <a:ea typeface="나눔스퀘어_ac" pitchFamily="50" charset="-127"/>
              </a:rPr>
              <a:t>참고 기능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2479" y="955135"/>
            <a:ext cx="447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대한민국 구석구석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hlinkClick r:id="rId3"/>
              </a:rPr>
              <a:t>https://korean.visitkorea.or.kr/main/main.do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)’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4" t="1549" r="2270" b="1607"/>
          <a:stretch/>
        </p:blipFill>
        <p:spPr bwMode="auto">
          <a:xfrm>
            <a:off x="0" y="1484851"/>
            <a:ext cx="6061746" cy="450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232920" y="2159373"/>
            <a:ext cx="4468756" cy="3312368"/>
            <a:chOff x="3923928" y="1556792"/>
            <a:chExt cx="4125005" cy="331236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34" b="24978"/>
            <a:stretch/>
          </p:blipFill>
          <p:spPr bwMode="auto">
            <a:xfrm>
              <a:off x="3923928" y="1556792"/>
              <a:ext cx="3096344" cy="331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452320" y="1690935"/>
              <a:ext cx="596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시기별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52320" y="3218133"/>
              <a:ext cx="596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지역별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83968" y="1556792"/>
              <a:ext cx="2304256" cy="144016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6588224" y="1844824"/>
              <a:ext cx="7200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4283968" y="3140968"/>
              <a:ext cx="2304256" cy="172819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6588224" y="3372021"/>
              <a:ext cx="7200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2222697" y="2204865"/>
            <a:ext cx="1560173" cy="2505027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3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807562" y="26064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개발 환경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7703" y="2032810"/>
            <a:ext cx="1706358" cy="306967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4" descr="C:\Users\vip\Desktop\라온모아 웹프로젝트\Java-300x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3756965"/>
            <a:ext cx="869276" cy="8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9" b="32107"/>
          <a:stretch/>
        </p:blipFill>
        <p:spPr bwMode="auto">
          <a:xfrm>
            <a:off x="807358" y="3097955"/>
            <a:ext cx="1147425" cy="57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7" descr="C:\Users\vip\Downloads\kisspng-mysql-cluster-database-management-system-专-题-咖-啡-与-代-码-5b640d8b54c558.704610811533283723347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4" y="3898066"/>
            <a:ext cx="1201256" cy="8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3022532"/>
            <a:ext cx="1388997" cy="69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0" descr="C:\Users\vip\Desktop\라온모아 웹프로젝트\eclipse-800x42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41" y="3084215"/>
            <a:ext cx="1136759" cy="60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85" y="3857001"/>
            <a:ext cx="1594459" cy="83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r="24667"/>
          <a:stretch/>
        </p:blipFill>
        <p:spPr bwMode="auto">
          <a:xfrm>
            <a:off x="7662375" y="2869487"/>
            <a:ext cx="815791" cy="84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5" r="26715"/>
          <a:stretch/>
        </p:blipFill>
        <p:spPr bwMode="auto">
          <a:xfrm>
            <a:off x="2598566" y="3935977"/>
            <a:ext cx="638183" cy="69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4" descr="C:\Users\vip\Desktop\라온모아 웹프로젝트\jquery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04" y="3084215"/>
            <a:ext cx="1160163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557703" y="2032810"/>
            <a:ext cx="1706358" cy="4771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 rot="10800000">
            <a:off x="1230155" y="2410366"/>
            <a:ext cx="361456" cy="3116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12486" y="2086736"/>
            <a:ext cx="139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itchFamily="50" charset="-127"/>
                <a:ea typeface="나눔스퀘어_ac Bold" pitchFamily="50" charset="-127"/>
              </a:rPr>
              <a:t>DATA BASE</a:t>
            </a:r>
            <a:endParaRPr lang="ko-KR" altLang="en-US" dirty="0">
              <a:solidFill>
                <a:schemeClr val="bg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264060" y="2032810"/>
            <a:ext cx="4561147" cy="3069672"/>
            <a:chOff x="2264060" y="2032810"/>
            <a:chExt cx="4561147" cy="3069672"/>
          </a:xfrm>
        </p:grpSpPr>
        <p:sp>
          <p:nvSpPr>
            <p:cNvPr id="58" name="직사각형 57"/>
            <p:cNvSpPr/>
            <p:nvPr/>
          </p:nvSpPr>
          <p:spPr>
            <a:xfrm>
              <a:off x="2264060" y="2032810"/>
              <a:ext cx="4561147" cy="3069672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264060" y="2032810"/>
              <a:ext cx="4561147" cy="4771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10800000">
              <a:off x="4382116" y="2410366"/>
              <a:ext cx="361456" cy="3116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160912" y="2086736"/>
            <a:ext cx="7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itchFamily="50" charset="-127"/>
                <a:ea typeface="나눔스퀘어_ac Bold" pitchFamily="50" charset="-127"/>
              </a:rPr>
              <a:t>TOOL</a:t>
            </a:r>
            <a:endParaRPr lang="ko-KR" altLang="en-US" dirty="0">
              <a:solidFill>
                <a:schemeClr val="bg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6830515" y="2032810"/>
            <a:ext cx="2479512" cy="3069672"/>
            <a:chOff x="2264060" y="2032810"/>
            <a:chExt cx="4561147" cy="3069672"/>
          </a:xfrm>
          <a:solidFill>
            <a:schemeClr val="accent6">
              <a:lumMod val="50000"/>
            </a:schemeClr>
          </a:solidFill>
        </p:grpSpPr>
        <p:sp>
          <p:nvSpPr>
            <p:cNvPr id="63" name="직사각형 62"/>
            <p:cNvSpPr/>
            <p:nvPr/>
          </p:nvSpPr>
          <p:spPr>
            <a:xfrm>
              <a:off x="2264060" y="2032810"/>
              <a:ext cx="4561147" cy="3069672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264060" y="2032810"/>
              <a:ext cx="4561147" cy="477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/>
            <p:cNvSpPr/>
            <p:nvPr/>
          </p:nvSpPr>
          <p:spPr>
            <a:xfrm rot="10800000">
              <a:off x="4108754" y="2410366"/>
              <a:ext cx="647349" cy="3116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508175" y="2086736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itchFamily="50" charset="-127"/>
                <a:ea typeface="나눔스퀘어_ac Bold" pitchFamily="50" charset="-127"/>
              </a:rPr>
              <a:t>DESIGN</a:t>
            </a:r>
          </a:p>
        </p:txBody>
      </p:sp>
      <p:pic>
        <p:nvPicPr>
          <p:cNvPr id="67" name="Picture 15" descr="C:\Users\vip\Desktop\라온모아 웹프로젝트\css3-html5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597" y="4055587"/>
            <a:ext cx="648072" cy="55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 descr="C:\Users\vip\Desktop\라온모아 웹프로젝트\cs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75" y="4055586"/>
            <a:ext cx="405119" cy="5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Users\vip\Desktop\라온모아 웹프로젝트\image_115445280152014864152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14" y="3786323"/>
            <a:ext cx="920462" cy="9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2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2520" y="260648"/>
            <a:ext cx="8640960" cy="352401"/>
            <a:chOff x="632520" y="260648"/>
            <a:chExt cx="8640960" cy="352401"/>
          </a:xfrm>
        </p:grpSpPr>
        <p:pic>
          <p:nvPicPr>
            <p:cNvPr id="10" name="Picture 2" descr="C:\Users\vip\git\Laonmoa\MemberLaonmoa\src\main\webapp\resources\img\LOGOFO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400" y="260648"/>
              <a:ext cx="720080" cy="29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909770" y="305272"/>
              <a:ext cx="0" cy="253917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2520" y="305272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27B04"/>
                  </a:solidFill>
                  <a:latin typeface="나눔스퀘어_ac Bold" pitchFamily="50" charset="-127"/>
                  <a:ea typeface="나눔스퀘어_ac Bold" pitchFamily="50" charset="-127"/>
                </a:rPr>
                <a:t>라 온 </a:t>
              </a:r>
              <a:r>
                <a:rPr lang="ko-KR" altLang="en-US" sz="1400" dirty="0" smtClean="0">
                  <a:latin typeface="나눔스퀘어_ac Bold" pitchFamily="50" charset="-127"/>
                  <a:ea typeface="나눔스퀘어_ac Bold" pitchFamily="50" charset="-127"/>
                </a:rPr>
                <a:t>모 아</a:t>
              </a:r>
              <a:endParaRPr lang="ko-KR" altLang="en-US" sz="1400" dirty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1754645" y="1693670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54645" y="2469150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54645" y="3244630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54645" y="4020110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54645" y="4795590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645" y="5571069"/>
            <a:ext cx="6396711" cy="4391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30575" y="1109845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_ac Bold" pitchFamily="50" charset="-127"/>
                <a:ea typeface="나눔스퀘어_ac Bold" pitchFamily="50" charset="-127"/>
              </a:rPr>
              <a:t>라온</a:t>
            </a:r>
            <a:r>
              <a:rPr lang="ko-KR" altLang="en-US" sz="1400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400" dirty="0" err="1" smtClean="0">
                <a:latin typeface="나눔스퀘어_ac Bold" pitchFamily="50" charset="-127"/>
                <a:ea typeface="나눔스퀘어_ac Bold" pitchFamily="50" charset="-127"/>
              </a:rPr>
              <a:t>모아의</a:t>
            </a:r>
            <a:r>
              <a:rPr lang="ko-KR" altLang="en-US" sz="1400" dirty="0" smtClean="0">
                <a:latin typeface="나눔스퀘어_ac Bold" pitchFamily="50" charset="-127"/>
                <a:ea typeface="나눔스퀘어_ac Bold" pitchFamily="50" charset="-127"/>
              </a:rPr>
              <a:t> 차별화</a:t>
            </a:r>
            <a:endParaRPr lang="ko-KR" altLang="en-US" sz="1400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99725" y="255698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태그의 활성화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78884" y="3325724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날씨 정보 제공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69773" y="4101204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지도로 한눈에 보는 정보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41841" y="4876684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조건에 맞는 검색 기능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3539" y="5652163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사용자들 간의 정보 공유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400" dirty="0" err="1" smtClean="0"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4328" y="177476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찜 목록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400" dirty="0" smtClean="0">
                <a:latin typeface="나눔스퀘어_ac" pitchFamily="50" charset="-127"/>
                <a:ea typeface="나눔스퀘어_ac" pitchFamily="50" charset="-127"/>
              </a:rPr>
              <a:t>위시리스트</a:t>
            </a:r>
            <a:r>
              <a:rPr lang="en-US" altLang="ko-KR" sz="1400" dirty="0" smtClean="0"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14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69586" y="26064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차별점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A5A39-2617-46F3-9720-B39F04CFED0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269810" y="260648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>
                <a:latin typeface="나눔스퀘어_ac" pitchFamily="50" charset="-127"/>
                <a:ea typeface="나눔스퀘어_ac" pitchFamily="50" charset="-127"/>
              </a:rPr>
              <a:t>라온모아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프로젝트 소개서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739</Words>
  <Application>Microsoft Office PowerPoint</Application>
  <PresentationFormat>A4 용지(210x297mm)</PresentationFormat>
  <Paragraphs>346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DFKai-SB</vt:lpstr>
      <vt:lpstr>나눔고딕 ExtraBold</vt:lpstr>
      <vt:lpstr>나눔스퀘어_ac Light</vt:lpstr>
      <vt:lpstr>나눔스퀘어_ac ExtraBold</vt:lpstr>
      <vt:lpstr>나눔스퀘어_ac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vip</dc:creator>
  <cp:lastModifiedBy>vip</cp:lastModifiedBy>
  <cp:revision>39</cp:revision>
  <dcterms:created xsi:type="dcterms:W3CDTF">2019-08-21T02:36:00Z</dcterms:created>
  <dcterms:modified xsi:type="dcterms:W3CDTF">2019-09-04T01:56:08Z</dcterms:modified>
  <cp:contentStatus/>
</cp:coreProperties>
</file>